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7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9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10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E4B59D9-7B7E-024C-3E20-AC673BBEA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4803AF-C9FE-5CFD-C6F1-BBFD8EA58C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04970-C595-49F2-A935-A55AF23D82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DCFB7-9645-C59F-AD76-D1E5A902B51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5CC43-7C84-AB41-D397-63AEE5D972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49A6C-87C2-42AD-82AC-928124019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56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C5978-9732-4028-B9DA-112F957E86B3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1904F-D053-45AD-9CEE-31CE14C51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685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DE5A05-B29B-4134-926F-21EDE6818FC9}" type="datetime1">
              <a:rPr lang="en-US" smtClean="0"/>
              <a:t>9/7/2026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7A22-3586-43B2-8071-E3DB7637C2E5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74EBD-862D-4B8C-B7DE-F75DBFA4A782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1D4FF-CD01-48F9-8431-830A725AF970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D0254-DAC7-45B6-82E5-EE08FC14FE7C}" type="datetime1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EC83-43D0-44C6-BDC7-0932840363EB}" type="datetime1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CB87-0DA8-4686-A64D-ABC1EA997B4F}" type="datetime1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91D7602D-1838-4A77-B71C-8B1963DF30D9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326DFC3-7D38-4E19-87A0-46F10E6227FF}" type="datetime1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1670-E950-47EA-AC9C-8BED41B921F3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EFB78-A2C8-4B57-925C-C6DFFD1AE0DB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86F91-91DF-41B6-A54B-00CB3DF82F3E}" type="datetime1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4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1804A56-226A-417C-A73E-06EC201CCA05}" type="datetime1">
              <a:rPr lang="en-US" smtClean="0"/>
              <a:t>9/7/2026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D346008-06D3-4C29-8841-74259BB9A6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tunatis.ro/projects" TargetMode="External"/><Relationship Id="rId2" Type="http://schemas.openxmlformats.org/officeDocument/2006/relationships/hyperlink" Target="mailto:apdesf@yahoo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6B4C4-85BD-2088-D69B-B9823E77B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779" y="1358282"/>
            <a:ext cx="10333930" cy="2693017"/>
          </a:xfrm>
        </p:spPr>
        <p:txBody>
          <a:bodyPr>
            <a:normAutofit fontScale="90000"/>
          </a:bodyPr>
          <a:lstStyle/>
          <a:p>
            <a:pPr algn="ctr"/>
            <a:r>
              <a:rPr lang="ro-RO" sz="4000" dirty="0"/>
              <a:t>ROLUL COMUNITĂȚII ÎN REDUCEREA STEREOTIPURILOR ȘI PREJUDECĂȚILOR</a:t>
            </a:r>
            <a:br>
              <a:rPr lang="ro-RO" sz="4000" dirty="0"/>
            </a:br>
            <a:r>
              <a:rPr lang="pt-BR" sz="2800" dirty="0"/>
              <a:t>Seminar de conștientizare</a:t>
            </a:r>
            <a:br>
              <a:rPr lang="pt-BR" sz="2800" dirty="0"/>
            </a:br>
            <a:r>
              <a:rPr lang="pt-BR" sz="2800" dirty="0"/>
              <a:t>Proiect: „CONSTRUIM PUNȚI, COMBATEM PREJUDECĂȚI”</a:t>
            </a:r>
            <a:br>
              <a:rPr lang="pt-BR" sz="2800" dirty="0"/>
            </a:b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CC66611-4986-9B2F-F75D-317F0F9ECEE5}"/>
              </a:ext>
            </a:extLst>
          </p:cNvPr>
          <p:cNvSpPr txBox="1">
            <a:spLocks/>
          </p:cNvSpPr>
          <p:nvPr/>
        </p:nvSpPr>
        <p:spPr>
          <a:xfrm>
            <a:off x="86591" y="4051300"/>
            <a:ext cx="11991109" cy="1095663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endParaRPr lang="en-US" dirty="0">
              <a:solidFill>
                <a:srgbClr val="00206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093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553F4A8-656F-22BF-93CD-01706471B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54097"/>
            <a:ext cx="10972800" cy="4853195"/>
          </a:xfrm>
        </p:spPr>
        <p:txBody>
          <a:bodyPr>
            <a:normAutofit fontScale="92500" lnSpcReduction="20000"/>
          </a:bodyPr>
          <a:lstStyle/>
          <a:p>
            <a:pPr marL="109728" indent="0" algn="ctr">
              <a:buNone/>
            </a:pPr>
            <a:endParaRPr lang="ro-RO" sz="2800" dirty="0"/>
          </a:p>
          <a:p>
            <a:pPr marL="109728" indent="0" algn="ctr">
              <a:buNone/>
            </a:pPr>
            <a:endParaRPr lang="ro-RO" sz="2800" dirty="0"/>
          </a:p>
          <a:p>
            <a:pPr algn="ctr"/>
            <a:r>
              <a:rPr lang="ro-RO" sz="2800" b="1" dirty="0"/>
              <a:t>Prejudecățile ne pot separa .</a:t>
            </a:r>
          </a:p>
          <a:p>
            <a:pPr algn="ctr"/>
            <a:endParaRPr lang="ro-RO" sz="2800" b="1" dirty="0"/>
          </a:p>
          <a:p>
            <a:r>
              <a:rPr lang="ro-RO" sz="2800" dirty="0"/>
              <a:t>Stereotipurile și prejudecățile pot duce la:</a:t>
            </a:r>
          </a:p>
          <a:p>
            <a:r>
              <a:rPr lang="ro-RO" sz="2800" dirty="0"/>
              <a:t>• excludere</a:t>
            </a:r>
            <a:br>
              <a:rPr lang="ro-RO" sz="2800" dirty="0"/>
            </a:br>
            <a:r>
              <a:rPr lang="ro-RO" sz="2800" dirty="0"/>
              <a:t>• discriminare</a:t>
            </a:r>
            <a:br>
              <a:rPr lang="ro-RO" sz="2800" dirty="0"/>
            </a:br>
            <a:r>
              <a:rPr lang="ro-RO" sz="2800" dirty="0"/>
              <a:t>• neîncredere</a:t>
            </a:r>
            <a:br>
              <a:rPr lang="ro-RO" sz="2800" dirty="0"/>
            </a:br>
            <a:r>
              <a:rPr lang="ro-RO" sz="2800" dirty="0"/>
              <a:t>• conflicte</a:t>
            </a:r>
            <a:br>
              <a:rPr lang="ro-RO" sz="2800" dirty="0"/>
            </a:br>
            <a:r>
              <a:rPr lang="ro-RO" sz="2800" dirty="0"/>
              <a:t>• marginalizare</a:t>
            </a:r>
            <a:br>
              <a:rPr lang="ro-RO" sz="2800" dirty="0"/>
            </a:br>
            <a:r>
              <a:rPr lang="ro-RO" sz="2800" dirty="0"/>
              <a:t>• pierderea unor oportunități</a:t>
            </a:r>
          </a:p>
          <a:p>
            <a:pPr marL="109728" indent="0">
              <a:buNone/>
            </a:pPr>
            <a:endParaRPr lang="ro-RO" sz="2800" dirty="0"/>
          </a:p>
          <a:p>
            <a:r>
              <a:rPr lang="ro-RO" sz="2800" b="1" dirty="0"/>
              <a:t>O comunitate unită începe prin înțelegere și respect.</a:t>
            </a:r>
          </a:p>
          <a:p>
            <a:endParaRPr lang="it-IT" sz="28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86D15C-8E22-4B9C-AA2A-796EBCA8C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dirty="0"/>
              <a:t>DE CE VORBIM DESPRE PREJUDECĂȚI?</a:t>
            </a:r>
            <a:br>
              <a:rPr lang="ro-RO" sz="3200" dirty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1174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434DD-94D1-02E4-9383-9ECEB9684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934" y="1399721"/>
            <a:ext cx="8596668" cy="553366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b="1" dirty="0"/>
              <a:t>CE ESTE UN STEROTIP </a:t>
            </a:r>
            <a:endParaRPr lang="en-US" sz="36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C04D5-23BD-32BB-C92D-8260134C7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629" y="2258071"/>
            <a:ext cx="10430741" cy="3565679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4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STEREOTIP = O IDEE GENERALIZATĂ</a:t>
            </a:r>
            <a:endParaRPr lang="ro-RO" sz="24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tereotip</a:t>
            </a:r>
            <a:r>
              <a:rPr lang="ro-RO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</a:t>
            </a: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convingere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simplificată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despre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un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anumit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grup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o-RO" sz="20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Problema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apare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atunci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când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presupunem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că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toți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membrii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unui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grup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sunt la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fel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o-RO" sz="20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Exemple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:„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Toți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sunt la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fel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.”„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Persoanele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din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acel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grup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nu sunt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interesate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școală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.”„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Tinerii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sunt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iresponsabili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.”„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Persoanele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în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vârstă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nu se pot </a:t>
            </a:r>
            <a:r>
              <a:rPr lang="en-US" sz="20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adapta</a:t>
            </a:r>
            <a:r>
              <a:rPr lang="en-US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o-RO" sz="2000" b="1" dirty="0">
              <a:solidFill>
                <a:schemeClr val="tx1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        </a:t>
            </a:r>
            <a:r>
              <a:rPr lang="en-US" sz="32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Fiecare</a:t>
            </a:r>
            <a:r>
              <a:rPr lang="en-US" sz="32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persoană</a:t>
            </a:r>
            <a:r>
              <a:rPr lang="en-US" sz="32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este</a:t>
            </a:r>
            <a:r>
              <a:rPr lang="en-US" sz="32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unică</a:t>
            </a:r>
            <a:r>
              <a:rPr lang="en-US" sz="32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8112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F4515CD-732E-B896-D85D-30DAA342F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7475" y="609600"/>
            <a:ext cx="7276527" cy="935115"/>
          </a:xfrm>
        </p:spPr>
        <p:txBody>
          <a:bodyPr/>
          <a:lstStyle/>
          <a:p>
            <a:r>
              <a:rPr lang="ro-RO" dirty="0"/>
              <a:t>CE ESTE O PREJUDECATĂ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30DE14CD-D96D-D93E-78B5-6E2068396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0729" y="1544715"/>
            <a:ext cx="10093911" cy="4703685"/>
          </a:xfrm>
        </p:spPr>
        <p:txBody>
          <a:bodyPr>
            <a:normAutofit fontScale="92500" lnSpcReduction="20000"/>
          </a:bodyPr>
          <a:lstStyle/>
          <a:p>
            <a:r>
              <a:rPr lang="ro-RO" sz="2800" b="1" dirty="0"/>
              <a:t>PREJUDECATĂ = JUDECATĂ FĂRĂ CUNOAȘTER</a:t>
            </a:r>
          </a:p>
          <a:p>
            <a:endParaRPr lang="ro-RO" b="1" dirty="0"/>
          </a:p>
          <a:p>
            <a:r>
              <a:rPr lang="ro-RO" sz="2200" dirty="0"/>
              <a:t>Prejudecata reprezintă o atitudine sau o evaluare față de o persoană ori un grup, bazată pe presupuneri și nu pe cunoașterea reală.</a:t>
            </a:r>
          </a:p>
          <a:p>
            <a:endParaRPr lang="ro-RO" sz="2200" dirty="0"/>
          </a:p>
          <a:p>
            <a:pPr algn="just"/>
            <a:r>
              <a:rPr lang="ro-RO" sz="2200" dirty="0"/>
              <a:t>Prejudecățile pot avea legătură cu: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200" dirty="0"/>
              <a:t>   etnia</a:t>
            </a:r>
            <a:br>
              <a:rPr lang="ro-RO" sz="2200" dirty="0"/>
            </a:br>
            <a:r>
              <a:rPr lang="ro-RO" sz="2200" dirty="0"/>
              <a:t>• vârsta</a:t>
            </a:r>
            <a:br>
              <a:rPr lang="ro-RO" sz="2200" dirty="0"/>
            </a:br>
            <a:r>
              <a:rPr lang="ro-RO" sz="2200" dirty="0"/>
              <a:t>• genul</a:t>
            </a:r>
            <a:br>
              <a:rPr lang="ro-RO" sz="2200" dirty="0"/>
            </a:br>
            <a:r>
              <a:rPr lang="ro-RO" sz="2200" dirty="0"/>
              <a:t>• dizabilitatea</a:t>
            </a:r>
            <a:br>
              <a:rPr lang="ro-RO" sz="2200" dirty="0"/>
            </a:br>
            <a:r>
              <a:rPr lang="ro-RO" sz="2200" dirty="0"/>
              <a:t>• originea</a:t>
            </a:r>
            <a:br>
              <a:rPr lang="ro-RO" sz="2200" dirty="0"/>
            </a:br>
            <a:r>
              <a:rPr lang="ro-RO" sz="2200" dirty="0"/>
              <a:t>• statutul social</a:t>
            </a:r>
            <a:br>
              <a:rPr lang="ro-RO" sz="2200" dirty="0"/>
            </a:br>
            <a:r>
              <a:rPr lang="ro-RO" sz="2200" dirty="0"/>
              <a:t>• aspectul fizic</a:t>
            </a:r>
            <a:br>
              <a:rPr lang="ro-RO" sz="2200" dirty="0"/>
            </a:br>
            <a:r>
              <a:rPr lang="ro-RO" sz="2200" dirty="0"/>
              <a:t>• cultura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o-RO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o-RO" b="1" dirty="0"/>
              <a:t>                       Nu judeca înainte să cunoști.”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5615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433A646-3599-4676-8859-B61643F62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283" y="905523"/>
            <a:ext cx="9001958" cy="2432481"/>
          </a:xfrm>
        </p:spPr>
        <p:txBody>
          <a:bodyPr>
            <a:normAutofit fontScale="90000"/>
          </a:bodyPr>
          <a:lstStyle/>
          <a:p>
            <a:r>
              <a:rPr lang="ro-RO" sz="3100" b="1" dirty="0"/>
              <a:t>STEREOTIP → PREJUDECATĂ →    DISCRIMINARE</a:t>
            </a:r>
            <a:br>
              <a:rPr lang="ro-RO" sz="3100" b="1" dirty="0"/>
            </a:br>
            <a:r>
              <a:rPr lang="ro-RO" sz="3100" b="1" dirty="0"/>
              <a:t>CUM SE POATE TRANSFORMA O IDEE ÎNTR-UN COMPORTAMENT</a:t>
            </a:r>
            <a:r>
              <a:rPr lang="ro-RO" b="1" dirty="0"/>
              <a:t>?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7B3C738C-5DB8-3124-64E5-9AED5D420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804" y="2885243"/>
            <a:ext cx="8679199" cy="3320247"/>
          </a:xfrm>
        </p:spPr>
        <p:txBody>
          <a:bodyPr>
            <a:normAutofit lnSpcReduction="10000"/>
          </a:bodyPr>
          <a:lstStyle/>
          <a:p>
            <a:r>
              <a:rPr lang="ro-RO" b="1" dirty="0"/>
              <a:t>STEREOTIP</a:t>
            </a:r>
            <a:br>
              <a:rPr lang="ro-RO" dirty="0"/>
            </a:br>
            <a:r>
              <a:rPr lang="ro-RO" dirty="0"/>
              <a:t>„Cred că acest grup este într-un anumit fel.”</a:t>
            </a:r>
          </a:p>
          <a:p>
            <a:r>
              <a:rPr lang="ro-RO" dirty="0"/>
              <a:t>⬇️</a:t>
            </a:r>
          </a:p>
          <a:p>
            <a:r>
              <a:rPr lang="ro-RO" b="1" dirty="0"/>
              <a:t>PREJUDECATĂ</a:t>
            </a:r>
            <a:br>
              <a:rPr lang="ro-RO" dirty="0"/>
            </a:br>
            <a:r>
              <a:rPr lang="ro-RO" dirty="0"/>
              <a:t>„Am o atitudine negativă față de acest grup.”</a:t>
            </a:r>
          </a:p>
          <a:p>
            <a:r>
              <a:rPr lang="ro-RO" dirty="0"/>
              <a:t>⬇️</a:t>
            </a:r>
          </a:p>
          <a:p>
            <a:r>
              <a:rPr lang="ro-RO" b="1" dirty="0"/>
              <a:t>DISCRIMINARE</a:t>
            </a:r>
            <a:br>
              <a:rPr lang="ro-RO" dirty="0"/>
            </a:br>
            <a:r>
              <a:rPr lang="ro-RO" dirty="0"/>
              <a:t>„Tratez o persoană diferit din cauza grupului din care face parte.”</a:t>
            </a:r>
          </a:p>
          <a:p>
            <a:endParaRPr lang="ro-RO" dirty="0"/>
          </a:p>
          <a:p>
            <a:pPr algn="ctr"/>
            <a:r>
              <a:rPr lang="ro-RO" b="1" dirty="0"/>
              <a:t>Gândurile pot influența atitudinile, iar atitudinile pot influența comportamentele.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81573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C1C977B-E6E2-DAC2-4C12-BE835A12A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33" y="609601"/>
            <a:ext cx="9090734" cy="837460"/>
          </a:xfrm>
        </p:spPr>
        <p:txBody>
          <a:bodyPr/>
          <a:lstStyle/>
          <a:p>
            <a:r>
              <a:rPr lang="ro-RO" sz="3600" dirty="0"/>
              <a:t>DE UNDE APAR STEREOTIPURILE</a:t>
            </a:r>
            <a:r>
              <a:rPr lang="ro-RO" dirty="0"/>
              <a:t>?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4D6D63A3-104D-976D-17DC-28B1733EB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889" y="1677880"/>
            <a:ext cx="9718416" cy="4296792"/>
          </a:xfrm>
        </p:spPr>
        <p:txBody>
          <a:bodyPr>
            <a:normAutofit lnSpcReduction="10000"/>
          </a:bodyPr>
          <a:lstStyle/>
          <a:p>
            <a:r>
              <a:rPr lang="ro-RO" sz="2800" dirty="0"/>
              <a:t>Stereotipurile pot fi influențate de:</a:t>
            </a:r>
          </a:p>
          <a:p>
            <a:r>
              <a:rPr lang="ro-RO" sz="2800" dirty="0"/>
              <a:t>🏠 Familie</a:t>
            </a:r>
            <a:br>
              <a:rPr lang="ro-RO" sz="2800" dirty="0"/>
            </a:br>
            <a:r>
              <a:rPr lang="ro-RO" sz="2800" dirty="0"/>
              <a:t>🏫 Școală</a:t>
            </a:r>
            <a:br>
              <a:rPr lang="ro-RO" sz="2800" dirty="0"/>
            </a:br>
            <a:r>
              <a:rPr lang="ro-RO" sz="2800" dirty="0"/>
              <a:t>👥 Grupul de prieteni</a:t>
            </a:r>
            <a:br>
              <a:rPr lang="ro-RO" sz="2800" dirty="0"/>
            </a:br>
            <a:r>
              <a:rPr lang="ro-RO" sz="2800" dirty="0"/>
              <a:t>📺 Mass-media</a:t>
            </a:r>
            <a:br>
              <a:rPr lang="ro-RO" sz="2800" dirty="0"/>
            </a:br>
            <a:r>
              <a:rPr lang="ro-RO" sz="2800" dirty="0"/>
              <a:t>📱 Rețele sociale</a:t>
            </a:r>
            <a:br>
              <a:rPr lang="ro-RO" sz="2800" dirty="0"/>
            </a:br>
            <a:r>
              <a:rPr lang="ro-RO" sz="2800" dirty="0"/>
              <a:t>🗣️ Experiențele celor din jur</a:t>
            </a:r>
            <a:br>
              <a:rPr lang="ro-RO" sz="2800" dirty="0"/>
            </a:br>
            <a:r>
              <a:rPr lang="ro-RO" sz="2800" dirty="0"/>
              <a:t>❓ Lipsa informațiilor</a:t>
            </a:r>
          </a:p>
          <a:p>
            <a:endParaRPr lang="ro-RO" sz="2800" b="1" dirty="0"/>
          </a:p>
          <a:p>
            <a:pPr algn="ctr"/>
            <a:r>
              <a:rPr lang="ro-RO" sz="2800" b="1" dirty="0"/>
              <a:t>„De unde credeți că învățăm prejudecățile?”</a:t>
            </a:r>
            <a:endParaRPr lang="ro-RO" sz="2800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624159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8DCF494-2ADF-13A7-C784-79B32DD59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677662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/>
              <a:t>EFECTELE PREJUDECĂȚILOR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D5A5A146-098D-99B1-8CEC-235762357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740023"/>
            <a:ext cx="11005679" cy="4194808"/>
          </a:xfrm>
        </p:spPr>
        <p:txBody>
          <a:bodyPr>
            <a:normAutofit/>
          </a:bodyPr>
          <a:lstStyle/>
          <a:p>
            <a:r>
              <a:rPr lang="ro-RO" b="1" dirty="0"/>
              <a:t>ASUPRA PERSOANEI</a:t>
            </a:r>
          </a:p>
          <a:p>
            <a:r>
              <a:rPr lang="ro-RO" dirty="0"/>
              <a:t>• scăderea încrederii în sine</a:t>
            </a:r>
            <a:br>
              <a:rPr lang="ro-RO" dirty="0"/>
            </a:br>
            <a:r>
              <a:rPr lang="ro-RO" dirty="0"/>
              <a:t>• sentiment de respingere</a:t>
            </a:r>
            <a:br>
              <a:rPr lang="ro-RO" dirty="0"/>
            </a:br>
            <a:r>
              <a:rPr lang="ro-RO" dirty="0"/>
              <a:t>• izolare</a:t>
            </a:r>
            <a:br>
              <a:rPr lang="ro-RO" dirty="0"/>
            </a:br>
            <a:r>
              <a:rPr lang="ro-RO" dirty="0"/>
              <a:t>• </a:t>
            </a:r>
            <a:r>
              <a:rPr lang="ro-RO" dirty="0" err="1"/>
              <a:t>demotivare</a:t>
            </a:r>
            <a:br>
              <a:rPr lang="ro-RO" dirty="0"/>
            </a:br>
            <a:r>
              <a:rPr lang="ro-RO" dirty="0"/>
              <a:t>• teamă</a:t>
            </a:r>
            <a:br>
              <a:rPr lang="ro-RO" dirty="0"/>
            </a:br>
            <a:r>
              <a:rPr lang="ro-RO" dirty="0"/>
              <a:t>• limitarea oportunităților</a:t>
            </a:r>
          </a:p>
          <a:p>
            <a:r>
              <a:rPr lang="ro-RO" b="1" dirty="0"/>
              <a:t>ASUPRA COMUNITĂȚII</a:t>
            </a:r>
          </a:p>
          <a:p>
            <a:r>
              <a:rPr lang="ro-RO" dirty="0"/>
              <a:t>• neîncredere</a:t>
            </a:r>
            <a:br>
              <a:rPr lang="ro-RO" dirty="0"/>
            </a:br>
            <a:r>
              <a:rPr lang="ro-RO" dirty="0"/>
              <a:t>• conflicte</a:t>
            </a:r>
            <a:br>
              <a:rPr lang="ro-RO" dirty="0"/>
            </a:br>
            <a:r>
              <a:rPr lang="ro-RO" dirty="0"/>
              <a:t>• divizare</a:t>
            </a:r>
            <a:br>
              <a:rPr lang="ro-RO" dirty="0"/>
            </a:br>
            <a:r>
              <a:rPr lang="ro-RO" dirty="0"/>
              <a:t>• lipsa cooperării</a:t>
            </a:r>
            <a:br>
              <a:rPr lang="ro-RO" dirty="0"/>
            </a:br>
            <a:r>
              <a:rPr lang="ro-RO" dirty="0"/>
              <a:t>• marginalizare</a:t>
            </a:r>
          </a:p>
          <a:p>
            <a:pPr algn="ctr"/>
            <a:r>
              <a:rPr lang="ro-RO" b="1" dirty="0"/>
              <a:t>Prejudecățile afectează relațiile dintre oameni.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4212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E8473BDB-E822-DBC0-D776-5A32C94EC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1" y="559293"/>
            <a:ext cx="9558619" cy="843379"/>
          </a:xfrm>
        </p:spPr>
        <p:txBody>
          <a:bodyPr>
            <a:normAutofit/>
          </a:bodyPr>
          <a:lstStyle/>
          <a:p>
            <a:pPr algn="ctr"/>
            <a:r>
              <a:rPr lang="ro-RO" sz="2400" dirty="0"/>
              <a:t>CE ESTE DISCRIMINAREA 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0739F638-80DA-9D7D-2CF3-0CFB3C477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500326"/>
            <a:ext cx="8596668" cy="4731797"/>
          </a:xfrm>
        </p:spPr>
        <p:txBody>
          <a:bodyPr>
            <a:normAutofit/>
          </a:bodyPr>
          <a:lstStyle/>
          <a:p>
            <a:endParaRPr lang="ro-RO" b="1" dirty="0"/>
          </a:p>
          <a:p>
            <a:r>
              <a:rPr lang="ro-RO" b="1" dirty="0"/>
              <a:t>DISCRIMINAREA ÎNSEAMNĂ TRATAMENT NEDREPT</a:t>
            </a:r>
          </a:p>
          <a:p>
            <a:r>
              <a:rPr lang="ro-RO" dirty="0"/>
              <a:t>Discriminarea apare atunci când o persoană sau un grup este tratat mai puțin favorabil pe baza unei caracteristici precum:</a:t>
            </a:r>
          </a:p>
          <a:p>
            <a:r>
              <a:rPr lang="ro-RO" dirty="0"/>
              <a:t>• etnia</a:t>
            </a:r>
            <a:br>
              <a:rPr lang="ro-RO" dirty="0"/>
            </a:br>
            <a:r>
              <a:rPr lang="ro-RO" dirty="0"/>
              <a:t>• sexul</a:t>
            </a:r>
            <a:br>
              <a:rPr lang="ro-RO" dirty="0"/>
            </a:br>
            <a:r>
              <a:rPr lang="ro-RO" dirty="0"/>
              <a:t>• vârsta</a:t>
            </a:r>
            <a:br>
              <a:rPr lang="ro-RO" dirty="0"/>
            </a:br>
            <a:r>
              <a:rPr lang="ro-RO" dirty="0"/>
              <a:t>• dizabilitatea</a:t>
            </a:r>
            <a:br>
              <a:rPr lang="ro-RO" dirty="0"/>
            </a:br>
            <a:r>
              <a:rPr lang="ro-RO" dirty="0"/>
              <a:t>• originea</a:t>
            </a:r>
            <a:br>
              <a:rPr lang="ro-RO" dirty="0"/>
            </a:br>
            <a:r>
              <a:rPr lang="ro-RO" dirty="0"/>
              <a:t>• religia sau convingerile</a:t>
            </a:r>
            <a:br>
              <a:rPr lang="ro-RO" dirty="0"/>
            </a:br>
            <a:r>
              <a:rPr lang="ro-RO" dirty="0"/>
              <a:t>• alte caracteristici personale</a:t>
            </a:r>
          </a:p>
          <a:p>
            <a:endParaRPr lang="ro-RO" dirty="0"/>
          </a:p>
          <a:p>
            <a:pPr algn="ctr"/>
            <a:r>
              <a:rPr lang="ro-RO" b="1" dirty="0"/>
              <a:t>Diferențele dintre oameni NU justifică tratamentul nedrept.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1473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F560F6B-9A23-F529-2479-D4560086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815" y="609600"/>
            <a:ext cx="7809187" cy="1570962"/>
          </a:xfrm>
        </p:spPr>
        <p:txBody>
          <a:bodyPr/>
          <a:lstStyle/>
          <a:p>
            <a:pPr algn="ctr"/>
            <a:r>
              <a:rPr lang="ro-RO" sz="2000" b="1" dirty="0"/>
              <a:t>UNDE PUTEM ÎNTÂLNI DISCRIMINAREA?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52CA7C1E-B5E2-E15D-C916-C8C398690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2068497"/>
            <a:ext cx="9638517" cy="4179903"/>
          </a:xfrm>
        </p:spPr>
        <p:txBody>
          <a:bodyPr>
            <a:normAutofit/>
          </a:bodyPr>
          <a:lstStyle/>
          <a:p>
            <a:r>
              <a:rPr lang="ro-RO" b="1" dirty="0"/>
              <a:t>La școală</a:t>
            </a:r>
            <a:endParaRPr lang="ro-RO" dirty="0"/>
          </a:p>
          <a:p>
            <a:r>
              <a:rPr lang="ro-RO" dirty="0"/>
              <a:t>💼 </a:t>
            </a:r>
            <a:r>
              <a:rPr lang="ro-RO" b="1" dirty="0"/>
              <a:t>La locul de muncă</a:t>
            </a:r>
            <a:endParaRPr lang="ro-RO" dirty="0"/>
          </a:p>
          <a:p>
            <a:r>
              <a:rPr lang="ro-RO" dirty="0"/>
              <a:t>🏥 </a:t>
            </a:r>
            <a:r>
              <a:rPr lang="ro-RO" b="1" dirty="0"/>
              <a:t>În accesarea serviciilor</a:t>
            </a:r>
            <a:endParaRPr lang="ro-RO" dirty="0"/>
          </a:p>
          <a:p>
            <a:r>
              <a:rPr lang="ro-RO" dirty="0"/>
              <a:t>🏘️ </a:t>
            </a:r>
            <a:r>
              <a:rPr lang="ro-RO" b="1" dirty="0"/>
              <a:t>În comunitate</a:t>
            </a:r>
            <a:endParaRPr lang="ro-RO" dirty="0"/>
          </a:p>
          <a:p>
            <a:r>
              <a:rPr lang="ro-RO" dirty="0"/>
              <a:t>📱 </a:t>
            </a:r>
            <a:r>
              <a:rPr lang="ro-RO" b="1" dirty="0"/>
              <a:t>Pe internet și rețele sociale</a:t>
            </a:r>
          </a:p>
          <a:p>
            <a:endParaRPr lang="ro-RO" b="1" dirty="0"/>
          </a:p>
          <a:p>
            <a:endParaRPr lang="ro-RO" dirty="0"/>
          </a:p>
          <a:p>
            <a:r>
              <a:rPr lang="ro-RO" b="1" dirty="0"/>
              <a:t>Întrebare:</a:t>
            </a:r>
          </a:p>
          <a:p>
            <a:pPr algn="ctr"/>
            <a:r>
              <a:rPr lang="ro-RO" b="1" dirty="0"/>
              <a:t>„Ați întâlnit sau ați observat vreodată o situație în care cineva a fost tratat diferit din cauza unei prejudecăți?”</a:t>
            </a: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324772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263745B-DA89-DAE0-D777-156EFF89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097" y="550416"/>
            <a:ext cx="8119906" cy="2423603"/>
          </a:xfrm>
        </p:spPr>
        <p:txBody>
          <a:bodyPr>
            <a:normAutofit/>
          </a:bodyPr>
          <a:lstStyle/>
          <a:p>
            <a:pPr algn="ctr"/>
            <a:r>
              <a:rPr lang="ro-RO" sz="3600" b="1" dirty="0"/>
              <a:t>DIVERSITATEA NE ÎMBOGĂȚEȘTE</a:t>
            </a:r>
            <a:br>
              <a:rPr lang="ro-RO" sz="3600" b="1" dirty="0"/>
            </a:br>
            <a:r>
              <a:rPr lang="ro-RO" sz="3600" b="1" dirty="0"/>
              <a:t>SUNTEM DIFERIȚI, DAR AVEM ACELEAȘI DREPTURI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831B478-2129-BF2C-7236-9F80B0173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170" y="2361460"/>
            <a:ext cx="8596668" cy="3329125"/>
          </a:xfrm>
        </p:spPr>
        <p:txBody>
          <a:bodyPr>
            <a:normAutofit/>
          </a:bodyPr>
          <a:lstStyle/>
          <a:p>
            <a:pPr algn="ctr"/>
            <a:r>
              <a:rPr lang="ro-RO" sz="2400" dirty="0"/>
              <a:t>Diversitatea poate însemna:</a:t>
            </a:r>
          </a:p>
          <a:p>
            <a:r>
              <a:rPr lang="ro-RO" sz="2400" dirty="0"/>
              <a:t>🌍 culturi diferite</a:t>
            </a:r>
            <a:br>
              <a:rPr lang="ro-RO" sz="2400" dirty="0"/>
            </a:br>
            <a:r>
              <a:rPr lang="ro-RO" sz="2400" dirty="0"/>
              <a:t>🗣️ limbi diferite</a:t>
            </a:r>
            <a:br>
              <a:rPr lang="ro-RO" sz="2400" dirty="0"/>
            </a:br>
            <a:r>
              <a:rPr lang="ro-RO" sz="2400" dirty="0"/>
              <a:t>🎨 tradiții diferite</a:t>
            </a:r>
            <a:br>
              <a:rPr lang="ro-RO" sz="2400" dirty="0"/>
            </a:br>
            <a:r>
              <a:rPr lang="ro-RO" sz="2400" dirty="0"/>
              <a:t>👨‍👩‍👧 experiențe diferite</a:t>
            </a:r>
            <a:br>
              <a:rPr lang="ro-RO" sz="2400" dirty="0"/>
            </a:br>
            <a:r>
              <a:rPr lang="ro-RO" sz="2400" dirty="0"/>
              <a:t>💡 idei și perspective diferite</a:t>
            </a:r>
          </a:p>
          <a:p>
            <a:r>
              <a:rPr lang="ro-RO" sz="2400" b="1" dirty="0"/>
              <a:t>Diferențele nu trebuie să ne despartă.</a:t>
            </a:r>
          </a:p>
          <a:p>
            <a:r>
              <a:rPr lang="ro-RO" sz="2400" b="1" dirty="0"/>
              <a:t>Ele ne pot ajuta să învățăm unii de la alții.</a:t>
            </a:r>
            <a:endParaRPr lang="ro-RO" sz="2400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87561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ED65BCA-EFB3-B9CE-89F3-00D2C4B7F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1"/>
            <a:ext cx="8596668" cy="1973802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EMPATIA</a:t>
            </a:r>
            <a:br>
              <a:rPr lang="ro-RO" b="1" dirty="0"/>
            </a:br>
            <a:r>
              <a:rPr lang="ro-RO" b="1" dirty="0" err="1"/>
              <a:t>EMPATIA</a:t>
            </a:r>
            <a:r>
              <a:rPr lang="ro-RO" b="1" dirty="0"/>
              <a:t> ÎNSEAMNĂ SĂ ÎNCERCĂM SĂ ÎNȚELEGEM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1A07618-4643-63DF-821C-F3F10C668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1219" y="2414727"/>
            <a:ext cx="8596668" cy="415263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o-RO" sz="3000" dirty="0"/>
              <a:t>Pentru a fi empatici:</a:t>
            </a:r>
          </a:p>
          <a:p>
            <a:r>
              <a:rPr lang="ro-RO" sz="3000" dirty="0"/>
              <a:t>• ascultăm cu atenție</a:t>
            </a:r>
            <a:br>
              <a:rPr lang="ro-RO" sz="3000" dirty="0"/>
            </a:br>
            <a:r>
              <a:rPr lang="ro-RO" sz="3000" dirty="0"/>
              <a:t>• nu judecăm imediat</a:t>
            </a:r>
            <a:br>
              <a:rPr lang="ro-RO" sz="3000" dirty="0"/>
            </a:br>
            <a:r>
              <a:rPr lang="ro-RO" sz="3000" dirty="0"/>
              <a:t>• punem întrebări</a:t>
            </a:r>
            <a:br>
              <a:rPr lang="ro-RO" sz="3000" dirty="0"/>
            </a:br>
            <a:r>
              <a:rPr lang="ro-RO" sz="3000" dirty="0"/>
              <a:t>• încercăm să vedem situația și din perspectiva celuilalt</a:t>
            </a:r>
            <a:br>
              <a:rPr lang="ro-RO" sz="3000" dirty="0"/>
            </a:br>
            <a:r>
              <a:rPr lang="ro-RO" sz="3000" dirty="0"/>
              <a:t>• respectăm experiențele diferite</a:t>
            </a:r>
          </a:p>
          <a:p>
            <a:endParaRPr lang="ro-RO" sz="3000" dirty="0"/>
          </a:p>
          <a:p>
            <a:pPr algn="ctr"/>
            <a:r>
              <a:rPr lang="ro-RO" sz="3000" b="1" dirty="0"/>
              <a:t>„Înainte să judeci, încearcă să înțelegi.”</a:t>
            </a:r>
          </a:p>
          <a:p>
            <a:br>
              <a:rPr lang="ro-RO" sz="3000" dirty="0"/>
            </a:br>
            <a:endParaRPr lang="ro-RO" sz="3000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62779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C808B93-ECD7-8D64-7BE2-C449E4A5A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816638"/>
            <a:ext cx="8596668" cy="2512488"/>
          </a:xfrm>
        </p:spPr>
        <p:txBody>
          <a:bodyPr>
            <a:normAutofit fontScale="90000"/>
          </a:bodyPr>
          <a:lstStyle/>
          <a:p>
            <a:pPr algn="ctr"/>
            <a:r>
              <a:rPr lang="ro-RO" b="1" dirty="0"/>
              <a:t>P</a:t>
            </a:r>
            <a:r>
              <a:rPr lang="it-IT" b="1" dirty="0"/>
              <a:t>UTEREA DIALOGULUI</a:t>
            </a:r>
            <a:br>
              <a:rPr lang="it-IT" b="1" dirty="0"/>
            </a:br>
            <a:r>
              <a:rPr lang="it-IT" b="1" dirty="0"/>
              <a:t>DIALOGUL CONSTRUIEȘTE PUNȚI</a:t>
            </a:r>
            <a:br>
              <a:rPr lang="it-IT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57C28DBB-2BD6-D6DB-69DA-F3CA7CF68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2521258"/>
            <a:ext cx="9842704" cy="3879542"/>
          </a:xfrm>
        </p:spPr>
        <p:txBody>
          <a:bodyPr>
            <a:normAutofit/>
          </a:bodyPr>
          <a:lstStyle/>
          <a:p>
            <a:pPr algn="ctr"/>
            <a:r>
              <a:rPr lang="ro-RO" sz="3200" dirty="0"/>
              <a:t>Prin dialog putem:</a:t>
            </a:r>
          </a:p>
          <a:p>
            <a:r>
              <a:rPr lang="ro-RO" dirty="0"/>
              <a:t>✓ să ne cunoaștem mai bine</a:t>
            </a:r>
            <a:br>
              <a:rPr lang="ro-RO" dirty="0"/>
            </a:br>
            <a:r>
              <a:rPr lang="ro-RO" dirty="0"/>
              <a:t>✓ să înțelegem alte perspective</a:t>
            </a:r>
            <a:br>
              <a:rPr lang="ro-RO" dirty="0"/>
            </a:br>
            <a:r>
              <a:rPr lang="ro-RO" dirty="0"/>
              <a:t>✓ să clarificăm neînțelegerile</a:t>
            </a:r>
            <a:br>
              <a:rPr lang="ro-RO" dirty="0"/>
            </a:br>
            <a:r>
              <a:rPr lang="ro-RO" dirty="0"/>
              <a:t>✓ să reducem frica de necunoscut</a:t>
            </a:r>
            <a:br>
              <a:rPr lang="ro-RO" dirty="0"/>
            </a:br>
            <a:r>
              <a:rPr lang="ro-RO" dirty="0"/>
              <a:t>✓ să construim încredere</a:t>
            </a:r>
            <a:br>
              <a:rPr lang="ro-RO" dirty="0"/>
            </a:br>
            <a:r>
              <a:rPr lang="ro-RO" dirty="0"/>
              <a:t>✓ să găsim soluții împreună</a:t>
            </a:r>
          </a:p>
          <a:p>
            <a:endParaRPr lang="ro-RO" dirty="0"/>
          </a:p>
          <a:p>
            <a:pPr algn="ctr"/>
            <a:r>
              <a:rPr lang="ro-RO" b="1" dirty="0"/>
              <a:t>A comunica înseamnă și să ASCULȚI.</a:t>
            </a:r>
          </a:p>
          <a:p>
            <a:br>
              <a:rPr lang="ro-RO" dirty="0"/>
            </a:b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891953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4D0D2B3-1BD4-B568-A87D-9D8DA9ABF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92" y="435006"/>
            <a:ext cx="9745050" cy="2064057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600" b="1" dirty="0"/>
              <a:t>DIALOG INTERCULTURAL ȘI INTERCOMUNITAR</a:t>
            </a:r>
            <a:br>
              <a:rPr lang="ro-RO" sz="3600" b="1" dirty="0"/>
            </a:br>
            <a:r>
              <a:rPr lang="ro-RO" sz="3600" b="1" dirty="0"/>
              <a:t>CUNOAȘTEREA REDUCE DISTANȚA DINTRE OAMENI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5F89CD5E-5663-B3D7-7955-426187D5D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2201663"/>
            <a:ext cx="10774859" cy="4314548"/>
          </a:xfrm>
        </p:spPr>
        <p:txBody>
          <a:bodyPr>
            <a:normAutofit/>
          </a:bodyPr>
          <a:lstStyle/>
          <a:p>
            <a:r>
              <a:rPr lang="ro-RO" dirty="0"/>
              <a:t>Dialogul intercultural presupune întâlnirea și comunicarea dintre persoane cu origini, culturi și experiențe diferite.</a:t>
            </a:r>
          </a:p>
          <a:p>
            <a:endParaRPr lang="ro-RO" dirty="0"/>
          </a:p>
          <a:p>
            <a:r>
              <a:rPr lang="ro-RO" dirty="0"/>
              <a:t>Acesta contribuie la:</a:t>
            </a:r>
          </a:p>
          <a:p>
            <a:r>
              <a:rPr lang="ro-RO" dirty="0"/>
              <a:t>• respect reciproc</a:t>
            </a:r>
            <a:br>
              <a:rPr lang="ro-RO" dirty="0"/>
            </a:br>
            <a:r>
              <a:rPr lang="ro-RO" dirty="0"/>
              <a:t>• înțelegere</a:t>
            </a:r>
            <a:br>
              <a:rPr lang="ro-RO" dirty="0"/>
            </a:br>
            <a:r>
              <a:rPr lang="ro-RO" dirty="0"/>
              <a:t>• cooperare</a:t>
            </a:r>
            <a:br>
              <a:rPr lang="ro-RO" dirty="0"/>
            </a:br>
            <a:r>
              <a:rPr lang="ro-RO" dirty="0"/>
              <a:t>• reducerea prejudecăților</a:t>
            </a:r>
            <a:br>
              <a:rPr lang="ro-RO" dirty="0"/>
            </a:br>
            <a:r>
              <a:rPr lang="ro-RO" dirty="0"/>
              <a:t>• dezvoltarea comunității</a:t>
            </a:r>
          </a:p>
          <a:p>
            <a:endParaRPr lang="ro-RO" dirty="0"/>
          </a:p>
          <a:p>
            <a:pPr algn="ctr"/>
            <a:r>
              <a:rPr lang="ro-RO" b="1" dirty="0"/>
              <a:t>„Când ne cunoaștem, ne este mai greu să ne judecăm.”</a:t>
            </a:r>
          </a:p>
          <a:p>
            <a:br>
              <a:rPr lang="ro-RO" dirty="0"/>
            </a:b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3302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3BC0CBB-9DD3-0F18-1E0C-FBD95F0A9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9842704" cy="2462074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/>
              <a:t>ROLUL FAMILIEI</a:t>
            </a:r>
            <a:br>
              <a:rPr lang="ro-RO" sz="4000" b="1" dirty="0"/>
            </a:br>
            <a:r>
              <a:rPr lang="ro-RO" sz="4000" b="1" dirty="0"/>
              <a:t>COPIII ÎNVAȚĂ DIN CEEA CE VĂD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DC7864CB-112B-7A08-3A6B-054F60D65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8873" y="2556769"/>
            <a:ext cx="10002502" cy="351122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o-RO" sz="2400" dirty="0"/>
              <a:t>Familia poate contribui prin:</a:t>
            </a:r>
          </a:p>
          <a:p>
            <a:pPr algn="ctr"/>
            <a:endParaRPr lang="ro-RO" sz="2400" dirty="0"/>
          </a:p>
          <a:p>
            <a:r>
              <a:rPr lang="ro-RO" sz="2400" dirty="0"/>
              <a:t>❤️ promovarea respectului</a:t>
            </a:r>
            <a:br>
              <a:rPr lang="ro-RO" sz="2400" dirty="0"/>
            </a:br>
            <a:r>
              <a:rPr lang="ro-RO" sz="2400" dirty="0"/>
              <a:t>🤝 acceptarea diferențelor</a:t>
            </a:r>
            <a:br>
              <a:rPr lang="ro-RO" sz="2400" dirty="0"/>
            </a:br>
            <a:r>
              <a:rPr lang="ro-RO" sz="2400" dirty="0"/>
              <a:t>🗣️ dialog deschis</a:t>
            </a:r>
            <a:br>
              <a:rPr lang="ro-RO" sz="2400" dirty="0"/>
            </a:br>
            <a:r>
              <a:rPr lang="ro-RO" sz="2400" dirty="0"/>
              <a:t>🚫 evitarea etichetelor</a:t>
            </a:r>
            <a:br>
              <a:rPr lang="ro-RO" sz="2400" dirty="0"/>
            </a:br>
            <a:r>
              <a:rPr lang="ro-RO" sz="2400" dirty="0"/>
              <a:t>👫 încurajarea relațiilor dintre copii diferiți</a:t>
            </a:r>
            <a:br>
              <a:rPr lang="ro-RO" sz="2400" dirty="0"/>
            </a:br>
            <a:r>
              <a:rPr lang="ro-RO" sz="2400" dirty="0"/>
              <a:t>🌍 promovarea diversității</a:t>
            </a:r>
          </a:p>
          <a:p>
            <a:endParaRPr lang="ro-RO" sz="2400" dirty="0"/>
          </a:p>
          <a:p>
            <a:pPr algn="ctr"/>
            <a:r>
              <a:rPr lang="ro-RO" sz="2400" b="1" dirty="0"/>
              <a:t>Exemplul personal este una dintre cele mai puternice forme de educație.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72278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8D29455-256F-CB2E-5250-B8F885636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1"/>
            <a:ext cx="9780560" cy="150328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2800" b="1" dirty="0"/>
              <a:t>ROLUL ȘCOLII</a:t>
            </a:r>
            <a:br>
              <a:rPr lang="ro-RO" sz="2800" b="1" dirty="0"/>
            </a:br>
            <a:r>
              <a:rPr lang="ro-RO" sz="2800" b="1" dirty="0"/>
              <a:t>ȘCOALA – SPAȚIU PENTRU INCLUZIUNE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D9F8B90-B061-F4ED-8A5D-D34EB0DB3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6930" y="2237173"/>
            <a:ext cx="10073523" cy="3875211"/>
          </a:xfrm>
        </p:spPr>
        <p:txBody>
          <a:bodyPr>
            <a:normAutofit/>
          </a:bodyPr>
          <a:lstStyle/>
          <a:p>
            <a:pPr algn="ctr"/>
            <a:r>
              <a:rPr lang="ro-RO" sz="2800" dirty="0"/>
              <a:t>Școala poate contribui prin:</a:t>
            </a:r>
          </a:p>
          <a:p>
            <a:r>
              <a:rPr lang="ro-RO" dirty="0"/>
              <a:t>• </a:t>
            </a:r>
            <a:r>
              <a:rPr lang="ro-RO" sz="2000" dirty="0"/>
              <a:t>educație pentru diversitate</a:t>
            </a:r>
            <a:br>
              <a:rPr lang="ro-RO" sz="2000" dirty="0"/>
            </a:br>
            <a:r>
              <a:rPr lang="ro-RO" sz="2000" dirty="0"/>
              <a:t>• prevenirea </a:t>
            </a:r>
            <a:r>
              <a:rPr lang="ro-RO" sz="2000" dirty="0" err="1"/>
              <a:t>bullyingului</a:t>
            </a:r>
            <a:br>
              <a:rPr lang="ro-RO" sz="2000" dirty="0"/>
            </a:br>
            <a:r>
              <a:rPr lang="ro-RO" sz="2000" dirty="0"/>
              <a:t>• activități interculturale</a:t>
            </a:r>
            <a:br>
              <a:rPr lang="ro-RO" sz="2000" dirty="0"/>
            </a:br>
            <a:r>
              <a:rPr lang="ro-RO" sz="2000" dirty="0"/>
              <a:t>• promovarea cooperării</a:t>
            </a:r>
            <a:br>
              <a:rPr lang="ro-RO" sz="2000" dirty="0"/>
            </a:br>
            <a:r>
              <a:rPr lang="ro-RO" sz="2000" dirty="0"/>
              <a:t>• respectarea tuturor elevilor</a:t>
            </a:r>
            <a:br>
              <a:rPr lang="ro-RO" sz="2000" dirty="0"/>
            </a:br>
            <a:r>
              <a:rPr lang="ro-RO" sz="2000" dirty="0"/>
              <a:t>• încurajarea dialogului</a:t>
            </a:r>
            <a:br>
              <a:rPr lang="ro-RO" sz="2000" dirty="0"/>
            </a:br>
            <a:r>
              <a:rPr lang="ro-RO" sz="2000" dirty="0"/>
              <a:t>• combaterea discriminării</a:t>
            </a:r>
          </a:p>
          <a:p>
            <a:r>
              <a:rPr lang="ro-RO" sz="2000" b="1" dirty="0"/>
              <a:t>O școală incluzivă contribuie la o comunitate mai unită.</a:t>
            </a:r>
          </a:p>
          <a:p>
            <a:br>
              <a:rPr lang="ro-RO" dirty="0"/>
            </a:br>
            <a:endParaRPr lang="ro-RO" dirty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44823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F5DA01F-D0DA-363B-A3BE-8D06C9B2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9647395" cy="2373296"/>
          </a:xfrm>
        </p:spPr>
        <p:txBody>
          <a:bodyPr>
            <a:normAutofit/>
          </a:bodyPr>
          <a:lstStyle/>
          <a:p>
            <a:pPr algn="ctr"/>
            <a:r>
              <a:rPr lang="ro-RO" sz="3600" b="1" dirty="0"/>
              <a:t>ROLUL COMUNITĂȚII</a:t>
            </a:r>
            <a:br>
              <a:rPr lang="ro-RO" sz="3600" b="1" dirty="0"/>
            </a:br>
            <a:r>
              <a:rPr lang="ro-RO" sz="3600" b="1" dirty="0"/>
              <a:t>SCHIMBAREA SE CONSTRUIEȘTE ÎMPREUNĂ</a:t>
            </a:r>
            <a:br>
              <a:rPr lang="ro-RO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4A1450F7-9810-4165-62FD-A1EAF9485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2636668"/>
            <a:ext cx="9789438" cy="3404694"/>
          </a:xfrm>
        </p:spPr>
        <p:txBody>
          <a:bodyPr>
            <a:normAutofit/>
          </a:bodyPr>
          <a:lstStyle/>
          <a:p>
            <a:pPr algn="ctr"/>
            <a:r>
              <a:rPr lang="ro-RO" sz="2400" dirty="0"/>
              <a:t>Comunitatea poate combate prejudecățile prin:</a:t>
            </a:r>
          </a:p>
          <a:p>
            <a:r>
              <a:rPr lang="ro-RO" dirty="0"/>
              <a:t>🤝 colaborare</a:t>
            </a:r>
            <a:br>
              <a:rPr lang="ro-RO" dirty="0"/>
            </a:br>
            <a:r>
              <a:rPr lang="ro-RO" dirty="0"/>
              <a:t>🗣️ dialog</a:t>
            </a:r>
            <a:br>
              <a:rPr lang="ro-RO" dirty="0"/>
            </a:br>
            <a:r>
              <a:rPr lang="ro-RO" dirty="0"/>
              <a:t>🎓 educație</a:t>
            </a:r>
            <a:br>
              <a:rPr lang="ro-RO" dirty="0"/>
            </a:br>
            <a:r>
              <a:rPr lang="ro-RO" dirty="0"/>
              <a:t>🌍 activități interculturale</a:t>
            </a:r>
            <a:br>
              <a:rPr lang="ro-RO" dirty="0"/>
            </a:br>
            <a:r>
              <a:rPr lang="ro-RO" dirty="0"/>
              <a:t>❤️ solidaritate</a:t>
            </a:r>
            <a:br>
              <a:rPr lang="ro-RO" dirty="0"/>
            </a:br>
            <a:r>
              <a:rPr lang="ro-RO" dirty="0"/>
              <a:t>⚖️ egalitate de șanse</a:t>
            </a:r>
            <a:br>
              <a:rPr lang="ro-RO" dirty="0"/>
            </a:br>
            <a:r>
              <a:rPr lang="ro-RO" dirty="0"/>
              <a:t>🙌 implicarea cetățenilor</a:t>
            </a:r>
          </a:p>
          <a:p>
            <a:endParaRPr lang="ro-RO" dirty="0"/>
          </a:p>
          <a:p>
            <a:pPr algn="ctr"/>
            <a:r>
              <a:rPr lang="ro-RO" b="1" dirty="0"/>
              <a:t>O comunitate puternică este o comunitate în care oamenii se sprijină reciproc.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35634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E77EFA6-D101-C41A-EECA-0B4BBB5A4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740792"/>
            <a:ext cx="10215566" cy="3293616"/>
          </a:xfrm>
        </p:spPr>
        <p:txBody>
          <a:bodyPr>
            <a:noAutofit/>
          </a:bodyPr>
          <a:lstStyle/>
          <a:p>
            <a:pPr algn="ctr"/>
            <a:r>
              <a:rPr lang="ro-RO" sz="3200" b="1" dirty="0"/>
              <a:t>MESAJ FINAL</a:t>
            </a:r>
            <a:br>
              <a:rPr lang="ro-RO" sz="3200" b="1" dirty="0"/>
            </a:br>
            <a:br>
              <a:rPr lang="ro-RO" sz="3200" b="1" dirty="0"/>
            </a:br>
            <a:r>
              <a:rPr lang="ro-RO" sz="3200" b="1" dirty="0"/>
              <a:t>CONSTRUIM PUNȚI, COMBATEM PREJUDECĂȚI</a:t>
            </a:r>
            <a:br>
              <a:rPr lang="ro-RO" sz="3200" b="1" dirty="0"/>
            </a:br>
            <a:r>
              <a:rPr lang="ro-RO" sz="3200" dirty="0"/>
              <a:t>Nu putem controla întotdeauna ceea ce gândesc ceilalți.</a:t>
            </a:r>
            <a:br>
              <a:rPr lang="ro-RO" sz="3200" dirty="0"/>
            </a:br>
            <a:br>
              <a:rPr lang="ro-RO" sz="3200" dirty="0"/>
            </a:br>
            <a:endParaRPr lang="ro-RO" sz="3200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BCBE9E6-F78C-2368-3D6B-CFEE75289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3222595"/>
            <a:ext cx="9895970" cy="2760956"/>
          </a:xfrm>
        </p:spPr>
        <p:txBody>
          <a:bodyPr>
            <a:normAutofit/>
          </a:bodyPr>
          <a:lstStyle/>
          <a:p>
            <a:r>
              <a:rPr lang="ro-RO" dirty="0"/>
              <a:t>Dar putem alege ❤️ să cunoaștem înainte să judecăm;</a:t>
            </a:r>
          </a:p>
          <a:p>
            <a:r>
              <a:rPr lang="ro-RO" dirty="0"/>
              <a:t>👂 să ascultăm înainte să respingem;</a:t>
            </a:r>
          </a:p>
          <a:p>
            <a:r>
              <a:rPr lang="ro-RO" dirty="0"/>
              <a:t>🤝 să respectăm înainte să etichetăm;</a:t>
            </a:r>
          </a:p>
          <a:p>
            <a:r>
              <a:rPr lang="ro-RO" dirty="0"/>
              <a:t>🌍 să colaborăm înainte să ne separăm.</a:t>
            </a:r>
          </a:p>
          <a:p>
            <a:endParaRPr lang="ro-RO" dirty="0"/>
          </a:p>
          <a:p>
            <a:pPr algn="ctr"/>
            <a:r>
              <a:rPr lang="ro-RO" b="1" dirty="0"/>
              <a:t>„O comunitate mai bună începe cu oameni care aleg să se respecte.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30723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D5FE862-2201-64DA-1881-B25999EEC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2800" b="1" dirty="0"/>
              <a:t>O comunitate mai bună începe cu oameni care aleg să se respecte</a:t>
            </a:r>
            <a:r>
              <a:rPr lang="ro-RO" sz="2000" b="1" dirty="0"/>
              <a:t>.”</a:t>
            </a:r>
            <a:br>
              <a:rPr lang="ro-RO" sz="2000" b="1" dirty="0"/>
            </a:br>
            <a:endParaRPr lang="ro-RO" dirty="0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B8E390FA-D8E3-12DC-798C-049B028D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2426262"/>
            <a:ext cx="9807193" cy="3173875"/>
          </a:xfrm>
        </p:spPr>
        <p:txBody>
          <a:bodyPr/>
          <a:lstStyle/>
          <a:p>
            <a:pPr algn="ctr"/>
            <a:r>
              <a:rPr lang="ro-RO" b="1" dirty="0"/>
              <a:t>VĂ MULȚUMIM!</a:t>
            </a:r>
            <a:br>
              <a:rPr lang="ro-RO" b="1" dirty="0"/>
            </a:br>
            <a:r>
              <a:rPr lang="ro-RO" b="1" dirty="0"/>
              <a:t>Proiect: „CONSTRUIM PUNȚI, COMBATEM PREJUDECĂȚ</a:t>
            </a:r>
          </a:p>
          <a:p>
            <a:pPr algn="ctr"/>
            <a:endParaRPr lang="ro-RO" b="1" dirty="0"/>
          </a:p>
          <a:p>
            <a:pPr algn="ctr"/>
            <a:r>
              <a:rPr lang="ro-RO" b="1" dirty="0"/>
              <a:t>Manager proiect / MARIA CIOCIU </a:t>
            </a:r>
          </a:p>
          <a:p>
            <a:pPr algn="ctr"/>
            <a:br>
              <a:rPr lang="ro-RO" dirty="0"/>
            </a:b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77493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07E4-CAD0-4BB4-2B63-E8979D604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4876" y="1627835"/>
            <a:ext cx="4562247" cy="78543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DATE DE CONTACT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8031A5-CFED-D7AE-74C2-FBD0703D77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8306" y="2557171"/>
            <a:ext cx="6190527" cy="242122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MANGER PROIECT - MARIA CIOCIU,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Telefon</a:t>
            </a:r>
            <a:r>
              <a:rPr lang="en-US" sz="2400" dirty="0">
                <a:solidFill>
                  <a:schemeClr val="tx1"/>
                </a:solidFill>
              </a:rPr>
              <a:t>: 0747085790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E-mail: </a:t>
            </a:r>
            <a:r>
              <a:rPr lang="en-US" sz="2400" dirty="0">
                <a:solidFill>
                  <a:srgbClr val="0070C0"/>
                </a:solidFill>
                <a:hlinkClick r:id="rId2"/>
              </a:rPr>
              <a:t>apdesf@yahoo.com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Web: </a:t>
            </a:r>
            <a:r>
              <a:rPr lang="en-US" sz="2400" dirty="0">
                <a:solidFill>
                  <a:schemeClr val="tx1"/>
                </a:solidFill>
                <a:hlinkClick r:id="rId3"/>
              </a:rPr>
              <a:t>https://fortunatis.ro/projects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Adresa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err="1">
                <a:solidFill>
                  <a:schemeClr val="tx1"/>
                </a:solidFill>
              </a:rPr>
              <a:t>Apoldu</a:t>
            </a:r>
            <a:r>
              <a:rPr lang="en-US" sz="2400" dirty="0">
                <a:solidFill>
                  <a:schemeClr val="tx1"/>
                </a:solidFill>
              </a:rPr>
              <a:t> de </a:t>
            </a:r>
            <a:r>
              <a:rPr lang="en-US" sz="2400" dirty="0" err="1">
                <a:solidFill>
                  <a:schemeClr val="tx1"/>
                </a:solidFill>
              </a:rPr>
              <a:t>sus</a:t>
            </a:r>
            <a:r>
              <a:rPr lang="en-US" sz="2400" dirty="0">
                <a:solidFill>
                  <a:schemeClr val="tx1"/>
                </a:solidFill>
              </a:rPr>
              <a:t>, Jud Sibiu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426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467</TotalTime>
  <Words>1001</Words>
  <Application>Microsoft Office PowerPoint</Application>
  <PresentationFormat>Ecran lat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19</vt:i4>
      </vt:variant>
    </vt:vector>
  </HeadingPairs>
  <TitlesOfParts>
    <vt:vector size="27" baseType="lpstr">
      <vt:lpstr>Arial</vt:lpstr>
      <vt:lpstr>Calibri</vt:lpstr>
      <vt:lpstr>Lucida Sans Unicode</vt:lpstr>
      <vt:lpstr>Trebuchet MS</vt:lpstr>
      <vt:lpstr>Verdana</vt:lpstr>
      <vt:lpstr>Wingdings 2</vt:lpstr>
      <vt:lpstr>Wingdings 3</vt:lpstr>
      <vt:lpstr>Concourse</vt:lpstr>
      <vt:lpstr>ROLUL COMUNITĂȚII ÎN REDUCEREA STEREOTIPURILOR ȘI PREJUDECĂȚILOR Seminar de conștientizare Proiect: „CONSTRUIM PUNȚI, COMBATEM PREJUDECĂȚI” </vt:lpstr>
      <vt:lpstr>DE CE VORBIM DESPRE PREJUDECĂȚI? </vt:lpstr>
      <vt:lpstr>CE ESTE UN STEROTIP </vt:lpstr>
      <vt:lpstr>CE ESTE O PREJUDECATĂ</vt:lpstr>
      <vt:lpstr>STEREOTIP → PREJUDECATĂ →    DISCRIMINARE CUM SE POATE TRANSFORMA O IDEE ÎNTR-UN COMPORTAMENT? </vt:lpstr>
      <vt:lpstr>DE UNDE APAR STEREOTIPURILE?</vt:lpstr>
      <vt:lpstr>EFECTELE PREJUDECĂȚILOR</vt:lpstr>
      <vt:lpstr>CE ESTE DISCRIMINAREA </vt:lpstr>
      <vt:lpstr>UNDE PUTEM ÎNTÂLNI DISCRIMINAREA? </vt:lpstr>
      <vt:lpstr>DIVERSITATEA NE ÎMBOGĂȚEȘTE SUNTEM DIFERIȚI, DAR AVEM ACELEAȘI DREPTURI </vt:lpstr>
      <vt:lpstr>EMPATIA EMPATIA ÎNSEAMNĂ SĂ ÎNCERCĂM SĂ ÎNȚELEGEM </vt:lpstr>
      <vt:lpstr>PUTEREA DIALOGULUI DIALOGUL CONSTRUIEȘTE PUNȚI </vt:lpstr>
      <vt:lpstr>DIALOG INTERCULTURAL ȘI INTERCOMUNITAR CUNOAȘTEREA REDUCE DISTANȚA DINTRE OAMENI </vt:lpstr>
      <vt:lpstr>ROLUL FAMILIEI COPIII ÎNVAȚĂ DIN CEEA CE VĂD </vt:lpstr>
      <vt:lpstr>ROLUL ȘCOLII ȘCOALA – SPAȚIU PENTRU INCLUZIUNE </vt:lpstr>
      <vt:lpstr>ROLUL COMUNITĂȚII SCHIMBAREA SE CONSTRUIEȘTE ÎMPREUNĂ </vt:lpstr>
      <vt:lpstr>MESAJ FINAL  CONSTRUIM PUNȚI, COMBATEM PREJUDECĂȚI Nu putem controla întotdeauna ceea ce gândesc ceilalți.  </vt:lpstr>
      <vt:lpstr>O comunitate mai bună începe cu oameni care aleg să se respecte.” </vt:lpstr>
      <vt:lpstr>DATE DE CONTACT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DEZVOLTARE INTEGRATA LA NIVEL LOCAL</dc:title>
  <dc:creator>User_01</dc:creator>
  <cp:lastModifiedBy>Ciociu Maria</cp:lastModifiedBy>
  <cp:revision>69</cp:revision>
  <dcterms:created xsi:type="dcterms:W3CDTF">2022-07-25T13:40:59Z</dcterms:created>
  <dcterms:modified xsi:type="dcterms:W3CDTF">2026-09-07T15:25:24Z</dcterms:modified>
</cp:coreProperties>
</file>